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4"/>
  </p:notesMasterIdLst>
  <p:sldIdLst>
    <p:sldId id="256" r:id="rId2"/>
    <p:sldId id="258" r:id="rId3"/>
    <p:sldId id="278" r:id="rId4"/>
    <p:sldId id="259" r:id="rId5"/>
    <p:sldId id="260" r:id="rId6"/>
    <p:sldId id="275" r:id="rId7"/>
    <p:sldId id="261" r:id="rId8"/>
    <p:sldId id="264" r:id="rId9"/>
    <p:sldId id="266" r:id="rId10"/>
    <p:sldId id="276" r:id="rId11"/>
    <p:sldId id="262" r:id="rId12"/>
    <p:sldId id="263" r:id="rId13"/>
    <p:sldId id="257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CA8C01-116B-4FF4-85F1-60AB06C06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99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CA8C01-116B-4FF4-85F1-60AB06C06D9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A88F8-988D-4DB1-9BE6-DD792683DB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20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77CF8-1752-404D-8548-AE67FABAF5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0087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38374-184D-4986-9B27-28C3BDFDD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07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0D3B6-3BAD-4AF5-9D17-6954813C82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56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EC5C1-E201-4258-98B8-2960FE07E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50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FF36B-1514-434C-806D-E7068A72EC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639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6A314-60D6-43AA-926B-36753CA7E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95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86382-EFC1-4F09-8171-68956E7F44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58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472A4-738F-4C21-ABAB-D8AF81A577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38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86748-8E09-4EFF-8D04-9B5D92B3A2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40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2E1DD-F892-4564-B8A6-509790C789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260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AP English Language and Composition: Glass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165B524-EFDB-449F-BEED-5F185DE169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Integrating Quotations</a:t>
            </a:r>
            <a:endParaRPr lang="en-US" dirty="0" smtClean="0"/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Tips on how to integrate textual support smoothly into your own writing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Options for Integrating Quotations: cautionary note 3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Notice how ungrammatical and unfinished the following “sentences” sound: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/>
              <a:t>		</a:t>
            </a:r>
            <a:r>
              <a:rPr lang="en-US" sz="2800" b="1" smtClean="0">
                <a:solidFill>
                  <a:srgbClr val="990000"/>
                </a:solidFill>
              </a:rPr>
              <a:t>Mukherjee says.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b="1" smtClean="0">
              <a:solidFill>
                <a:srgbClr val="99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990000"/>
                </a:solidFill>
              </a:rPr>
              <a:t>		The girl said, “The grumpy man, who 	lives next 	door.”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500" smtClean="0"/>
              <a:t>Options for Integrating Quotations: #3 = Use a sentence.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Use a full sentence of your own to introduce a full sentence by the quoted author.</a:t>
            </a:r>
          </a:p>
          <a:p>
            <a:pPr eaLnBrk="1" hangingPunct="1">
              <a:buFont typeface="Wingdings" pitchFamily="2" charset="2"/>
              <a:buNone/>
            </a:pPr>
            <a:endParaRPr lang="en-US" sz="2600" smtClean="0"/>
          </a:p>
          <a:p>
            <a:pPr eaLnBrk="1" hangingPunct="1"/>
            <a:r>
              <a:rPr lang="en-US" sz="2600" smtClean="0"/>
              <a:t>You must use a colon to introduce the quotation in this case.</a:t>
            </a:r>
            <a:endParaRPr lang="en-US" sz="2600" b="1" smtClean="0">
              <a:solidFill>
                <a:srgbClr val="00800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008000"/>
                </a:solidFill>
              </a:rPr>
              <a:t>	Jacob Needleman says it best</a:t>
            </a:r>
            <a:r>
              <a:rPr lang="en-US" b="1" smtClean="0">
                <a:solidFill>
                  <a:schemeClr val="tx2"/>
                </a:solidFill>
              </a:rPr>
              <a:t>: </a:t>
            </a:r>
            <a:r>
              <a:rPr lang="en-US" b="1" smtClean="0">
                <a:solidFill>
                  <a:srgbClr val="008000"/>
                </a:solidFill>
              </a:rPr>
              <a:t>“A dream is a vision or truth, of what can be and ought to be, and a dream is a deception.”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543800" cy="1295400"/>
          </a:xfrm>
        </p:spPr>
        <p:txBody>
          <a:bodyPr/>
          <a:lstStyle/>
          <a:p>
            <a:pPr eaLnBrk="1" hangingPunct="1"/>
            <a:r>
              <a:rPr lang="en-US" sz="3200" smtClean="0"/>
              <a:t>Options for Integrating Quotations: Colon or comma?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hlink"/>
                </a:solidFill>
              </a:rPr>
              <a:t>	</a:t>
            </a:r>
            <a:r>
              <a:rPr lang="en-US" sz="2400" b="1" u="sng" smtClean="0">
                <a:solidFill>
                  <a:schemeClr val="hlink"/>
                </a:solidFill>
              </a:rPr>
              <a:t>Jacob Needleman says it best</a:t>
            </a:r>
            <a:r>
              <a:rPr lang="en-US" sz="2400" b="1" smtClean="0">
                <a:solidFill>
                  <a:schemeClr val="tx2"/>
                </a:solidFill>
              </a:rPr>
              <a:t>:</a:t>
            </a:r>
            <a:r>
              <a:rPr lang="en-US" sz="2400" b="1" smtClean="0">
                <a:solidFill>
                  <a:srgbClr val="008000"/>
                </a:solidFill>
              </a:rPr>
              <a:t> “A dream is a vision or truth, of what can be and ought to be, and a dream is a deception.”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hlink"/>
                </a:solidFill>
              </a:rPr>
              <a:t>Underlined portion = a complete sentence; introduce quote with colon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smtClean="0">
              <a:solidFill>
                <a:schemeClr val="hlink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008000"/>
                </a:solidFill>
              </a:rPr>
              <a:t>	</a:t>
            </a:r>
            <a:r>
              <a:rPr lang="en-US" sz="2400" b="1" u="sng" smtClean="0">
                <a:solidFill>
                  <a:schemeClr val="tx2"/>
                </a:solidFill>
              </a:rPr>
              <a:t>Jacob Needleman says</a:t>
            </a:r>
            <a:r>
              <a:rPr lang="en-US" sz="2400" b="1" smtClean="0">
                <a:solidFill>
                  <a:schemeClr val="tx2"/>
                </a:solidFill>
              </a:rPr>
              <a:t>,</a:t>
            </a:r>
            <a:r>
              <a:rPr lang="en-US" sz="2400" b="1" smtClean="0">
                <a:solidFill>
                  <a:srgbClr val="008000"/>
                </a:solidFill>
              </a:rPr>
              <a:t> “A dream is a vision or truth, of what can be and ought to be, and a dream is a deception.”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chemeClr val="tx2"/>
                </a:solidFill>
              </a:rPr>
              <a:t>Underlined portion = a fragment; introduce quote with comma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Punctuation Rules: The Basics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Capitalize the first letter of any </a:t>
            </a:r>
            <a:r>
              <a:rPr lang="en-US" sz="2400" u="sng" smtClean="0"/>
              <a:t>complete sentence</a:t>
            </a:r>
            <a:r>
              <a:rPr lang="en-US" sz="2400" smtClean="0"/>
              <a:t> you quote unless you introduce it with “that.”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rgbClr val="008000"/>
                </a:solidFill>
              </a:rPr>
              <a:t>	</a:t>
            </a:r>
            <a:r>
              <a:rPr lang="en-US" sz="2200" b="1" smtClean="0">
                <a:solidFill>
                  <a:srgbClr val="008000"/>
                </a:solidFill>
              </a:rPr>
              <a:t>In describing the New World, de Crevecoeur claimed, “</a:t>
            </a:r>
            <a:r>
              <a:rPr lang="en-US" sz="2200" b="1" smtClean="0">
                <a:solidFill>
                  <a:schemeClr val="tx2"/>
                </a:solidFill>
              </a:rPr>
              <a:t>T</a:t>
            </a:r>
            <a:r>
              <a:rPr lang="en-US" sz="2200" b="1" smtClean="0">
                <a:solidFill>
                  <a:srgbClr val="008000"/>
                </a:solidFill>
              </a:rPr>
              <a:t>he rich and the poor are not so far removed from each other as they are in Europe” (1).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solidFill>
                  <a:srgbClr val="008000"/>
                </a:solidFill>
              </a:rPr>
              <a:t>	de Crevecoeur claimed that the “rich and the poor are not so far removed from each other as they are in Europe” (1).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solidFill>
                  <a:srgbClr val="008000"/>
                </a:solidFill>
              </a:rPr>
              <a:t>	de Crevecoeur claimed that “[t]he rich and the poor are not so far removed from each other as they are in Europe” (1).</a:t>
            </a:r>
            <a:endParaRPr lang="en-US" sz="220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Punctuation Rules: The Basics,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If the quotation is broken into two parts, do not capitalize the first letter of the second part. </a:t>
            </a:r>
          </a:p>
          <a:p>
            <a:pPr eaLnBrk="1" hangingPunct="1"/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rgbClr val="008000"/>
                </a:solidFill>
              </a:rPr>
              <a:t>	“Our team is bound to win," said Coach Glass, "because UHS students are excellent Ultimate Frisbee players."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Punctuation Rules: Commas and Periods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Commas and periods go </a:t>
            </a:r>
            <a:r>
              <a:rPr lang="en-US" sz="2600" u="sng" smtClean="0"/>
              <a:t>within</a:t>
            </a:r>
            <a:r>
              <a:rPr lang="en-US" sz="2600" smtClean="0"/>
              <a:t> closing quotation marks, EXCEPT when a parenthetical reference follows the quotation.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60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smtClean="0">
                <a:solidFill>
                  <a:srgbClr val="008000"/>
                </a:solidFill>
              </a:rPr>
              <a:t>	</a:t>
            </a:r>
            <a:r>
              <a:rPr lang="en-US" sz="2600" b="1" smtClean="0">
                <a:solidFill>
                  <a:srgbClr val="008000"/>
                </a:solidFill>
              </a:rPr>
              <a:t>Jacob Needleman said, “A dream is a vision or truth, of what can be and ought to be, and a dream is a deception</a:t>
            </a:r>
            <a:r>
              <a:rPr lang="en-US" sz="2600" b="1" smtClean="0">
                <a:solidFill>
                  <a:schemeClr val="tx2"/>
                </a:solidFill>
              </a:rPr>
              <a:t>.”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6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smtClean="0">
                <a:solidFill>
                  <a:srgbClr val="008000"/>
                </a:solidFill>
              </a:rPr>
              <a:t>	In her essay, Dr. Linguist notes, "The gestures used for greeting others differ greatly from one culture to another</a:t>
            </a:r>
            <a:r>
              <a:rPr lang="en-US" sz="2600" b="1" smtClean="0">
                <a:solidFill>
                  <a:schemeClr val="tx2"/>
                </a:solidFill>
              </a:rPr>
              <a:t>” (3).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Punctuation Rules: Colons and Semi-Colons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When colons and semi-colons are </a:t>
            </a:r>
            <a:r>
              <a:rPr lang="en-US" sz="2800" u="sng" dirty="0" smtClean="0"/>
              <a:t>not</a:t>
            </a:r>
            <a:r>
              <a:rPr lang="en-US" sz="2800" dirty="0" smtClean="0"/>
              <a:t> part of the quotation, put them outside of the closing quotation marks. 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solidFill>
                <a:srgbClr val="008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8000"/>
                </a:solidFill>
              </a:rPr>
              <a:t>	At the English Department meeting, Ms. </a:t>
            </a:r>
            <a:r>
              <a:rPr lang="en-US" sz="2800" b="1" dirty="0" smtClean="0">
                <a:solidFill>
                  <a:srgbClr val="008000"/>
                </a:solidFill>
              </a:rPr>
              <a:t>Blanco </a:t>
            </a:r>
            <a:r>
              <a:rPr lang="en-US" sz="2800" b="1" dirty="0" smtClean="0">
                <a:solidFill>
                  <a:srgbClr val="008000"/>
                </a:solidFill>
              </a:rPr>
              <a:t>voiced her opinion on the rules for integrating quotations: “They’re not intuitive, but they are very important</a:t>
            </a:r>
            <a:r>
              <a:rPr lang="en-US" sz="2800" b="1" dirty="0" smtClean="0">
                <a:solidFill>
                  <a:schemeClr val="tx2"/>
                </a:solidFill>
              </a:rPr>
              <a:t>";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008000"/>
                </a:solidFill>
              </a:rPr>
              <a:t>several other teachers agreed.</a:t>
            </a:r>
            <a:r>
              <a:rPr lang="en-US" sz="28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Punctuation Rules: Question Marks, Exclamation Points, and Dashes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If a question mark, exclamation point, or dash is part of the original quotation, place it </a:t>
            </a:r>
            <a:r>
              <a:rPr lang="en-US" sz="2800" u="sng" smtClean="0"/>
              <a:t>within</a:t>
            </a:r>
            <a:r>
              <a:rPr lang="en-US" sz="2800" smtClean="0"/>
              <a:t> the closing quotation mark.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/>
              <a:t>	</a:t>
            </a:r>
            <a:r>
              <a:rPr lang="en-US" sz="2800" b="1" smtClean="0">
                <a:solidFill>
                  <a:srgbClr val="008000"/>
                </a:solidFill>
              </a:rPr>
              <a:t>Elaine Pagels asks, “Whom do we include in the ‘American Dream’ </a:t>
            </a:r>
            <a:r>
              <a:rPr lang="en-US" sz="2800" b="1" smtClean="0">
                <a:solidFill>
                  <a:schemeClr val="tx2"/>
                </a:solidFill>
              </a:rPr>
              <a:t>?” (5).</a:t>
            </a:r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Punctuation Rules: Question Marks, Exclamation Points, and Dashes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If a question mark, exclamation point, or dash is part of </a:t>
            </a:r>
            <a:r>
              <a:rPr lang="en-US" sz="2800" i="1" smtClean="0"/>
              <a:t>your</a:t>
            </a:r>
            <a:r>
              <a:rPr lang="en-US" sz="2800" smtClean="0"/>
              <a:t> sentence that includes the quotation, place it </a:t>
            </a:r>
            <a:r>
              <a:rPr lang="en-US" sz="2800" u="sng" smtClean="0"/>
              <a:t>outside</a:t>
            </a:r>
            <a:r>
              <a:rPr lang="en-US" sz="2800" smtClean="0"/>
              <a:t> of the closing quotation mark. 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008000"/>
                </a:solidFill>
              </a:rPr>
              <a:t>	Do other columnists agree with David Brooks’ claim that “maximum status goes to the Gladwellian heroes who occupy the convergence points of the Internet ecosystem</a:t>
            </a:r>
            <a:r>
              <a:rPr lang="en-US" sz="2800" b="1" smtClean="0">
                <a:solidFill>
                  <a:schemeClr val="tx2"/>
                </a:solidFill>
              </a:rPr>
              <a:t>” (2)?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Block Quotes: 4+ Lines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block quotes sparingly, if at all.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The more your quote, the more you must explain!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If you really must use a block quote, remember these guidelines…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works?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200" b="1" smtClean="0">
                <a:solidFill>
                  <a:srgbClr val="990000"/>
                </a:solidFill>
              </a:rPr>
              <a:t>INEFFECTIVE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en-US" sz="2400" b="1" smtClean="0">
                <a:solidFill>
                  <a:srgbClr val="990000"/>
                </a:solidFill>
              </a:rPr>
              <a:t>Rodriguez writes, “My parents, who are no longer my parents in a cultural sense.” He expresses the alienation from his family that has resulted from his assimilation into English-speaking American culture.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200" b="1" smtClean="0">
                <a:solidFill>
                  <a:srgbClr val="008000"/>
                </a:solidFill>
              </a:rPr>
              <a:t>EFFECTIVE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en-US" sz="2400" b="1" smtClean="0">
                <a:solidFill>
                  <a:srgbClr val="008000"/>
                </a:solidFill>
              </a:rPr>
              <a:t>Rodriguez describes his parents as “no longer [his] parents in a cultural sense” to express the alienation from his family that has resulted from his assimilation into English-speaking American culture.</a:t>
            </a:r>
          </a:p>
          <a:p>
            <a:pPr eaLnBrk="1" hangingPunct="1">
              <a:buFont typeface="Wingdings" pitchFamily="2" charset="2"/>
              <a:buNone/>
            </a:pPr>
            <a:endParaRPr lang="en-US" sz="2200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Block Quotes: Usage Rules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Begin quote as a new line of text.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Indent 1” from left margin.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No quotation marks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/>
            <a:r>
              <a:rPr lang="en-US" sz="2800" smtClean="0"/>
              <a:t>Parenthetical citation goes </a:t>
            </a:r>
            <a:r>
              <a:rPr lang="en-US" sz="2800" u="sng" smtClean="0"/>
              <a:t>outside</a:t>
            </a:r>
            <a:r>
              <a:rPr lang="en-US" sz="2800" smtClean="0"/>
              <a:t> final punctuation within quote.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Block Quotes: Example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534400" cy="44116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008000"/>
                </a:solidFill>
              </a:rPr>
              <a:t>	In his poem “The Problem," Ralph Waldo Emerson explores the inner philosophical struggle of a religious yet unorthodox man: 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chemeClr val="tx2"/>
                </a:solidFill>
              </a:rPr>
              <a:t>			I like a church;I like a cowl;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chemeClr val="tx2"/>
                </a:solidFill>
              </a:rPr>
              <a:t>			I love a prophet of the soul;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chemeClr val="tx2"/>
                </a:solidFill>
              </a:rPr>
              <a:t>			And on my heart monastic aisles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chemeClr val="tx2"/>
                </a:solidFill>
              </a:rPr>
              <a:t>			Fall like sweet strains, or pensive smiles: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chemeClr val="tx2"/>
                </a:solidFill>
              </a:rPr>
              <a:t>			Yet not for all his faith can see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chemeClr val="tx2"/>
                </a:solidFill>
              </a:rPr>
              <a:t>			Would I that cowlëd churchman be. (1-7)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smtClean="0"/>
              <a:t>Integrating quotations: fin!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3046412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Time to practice…</a:t>
            </a:r>
          </a:p>
          <a:p>
            <a:pPr algn="ctr" eaLnBrk="1" hangingPunct="1"/>
            <a:r>
              <a:rPr lang="en-US" dirty="0" smtClean="0"/>
              <a:t>Now take a look at the direct quotes in your paper. How can you integrate them more smoothly?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000" dirty="0" smtClean="0"/>
              <a:t>Adapted from a slide show by E Glass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563562"/>
          </a:xfrm>
        </p:spPr>
        <p:txBody>
          <a:bodyPr/>
          <a:lstStyle/>
          <a:p>
            <a:r>
              <a:rPr lang="en-US" dirty="0" smtClean="0"/>
              <a:t>How to Incorporate 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445125"/>
          </a:xfrm>
        </p:spPr>
        <p:txBody>
          <a:bodyPr/>
          <a:lstStyle/>
          <a:p>
            <a:r>
              <a:rPr lang="en-US" sz="2400" dirty="0" smtClean="0"/>
              <a:t>Direct Quotes</a:t>
            </a:r>
          </a:p>
          <a:p>
            <a:pPr>
              <a:buNone/>
            </a:pPr>
            <a:r>
              <a:rPr lang="en-US" sz="2400" dirty="0" smtClean="0"/>
              <a:t>“In most situations, the person juggling e-mail, text messaging, Facebook and a meeting is really doing something called “rapid toggling between tasks, and is engaged in constant context switching”  (Sullivan and Thompson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r>
              <a:rPr lang="en-US" sz="2400" dirty="0" smtClean="0"/>
              <a:t>Embedded Quotes</a:t>
            </a:r>
          </a:p>
          <a:p>
            <a:pPr>
              <a:buNone/>
            </a:pPr>
            <a:r>
              <a:rPr lang="en-US" sz="2400" dirty="0" smtClean="0"/>
              <a:t>Although students may think they are multi-tasking, they are “really doing something called ‘rapid toggling between tasks,” and are actually continuously adjusting themselves to the different tasks (Sullivan and Thompson).</a:t>
            </a:r>
          </a:p>
          <a:p>
            <a:r>
              <a:rPr lang="en-US" sz="2400" dirty="0" smtClean="0"/>
              <a:t>Paraphrase</a:t>
            </a:r>
          </a:p>
          <a:p>
            <a:pPr>
              <a:buNone/>
            </a:pPr>
            <a:r>
              <a:rPr lang="en-US" sz="2400" dirty="0" smtClean="0"/>
              <a:t>While students may assume that they can actually multitask, they are actually involved in constant shifting between their device and their school work (Sullivan and Thompson).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Works? 2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solidFill>
                  <a:srgbClr val="990000"/>
                </a:solidFill>
              </a:rPr>
              <a:t>INEFFECTIVE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en-US" sz="2400" b="1" smtClean="0">
                <a:solidFill>
                  <a:srgbClr val="990000"/>
                </a:solidFill>
              </a:rPr>
              <a:t>de Crevecoeur argues that poor Europeans have no real attachment to their homelands. “Can a wretch who wanders about, who works and starves, whose life is a continual scene of sore affliction or pinching penury; can that man call England or any other kingdom his country?”</a:t>
            </a:r>
            <a:endParaRPr lang="en-US" sz="2400" smtClean="0">
              <a:solidFill>
                <a:srgbClr val="990000"/>
              </a:solidFill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smtClean="0">
                <a:solidFill>
                  <a:srgbClr val="008000"/>
                </a:solidFill>
              </a:rPr>
              <a:t>EFFECTIVE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smtClean="0">
                <a:solidFill>
                  <a:srgbClr val="008000"/>
                </a:solidFill>
              </a:rPr>
              <a:t>	de Crevecoeur criticizes the lack of social mobility in Europe using a biting rhetorical question: “Can a wretch who wanders about, who works and starves, whose life is a continual scene of sore affliction or pinching penury; can that man call England or any other kingdom his country?”</a:t>
            </a:r>
            <a:endParaRPr lang="en-US" sz="240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Options for Integrating Quotations: #1 = Incorporate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Incorporate the quotation into your sentence, punctuating it as you would if it were not a quotation.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008000"/>
                </a:solidFill>
              </a:rPr>
              <a:t>	Mukherjee argues in favor of an acculturation model “that differs from both the enforced assimilation of a ‘melting pot’ and the Canadian model of a multicultural ‘mosaic’”(4).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Options for Integrating Quotations: #1 = Incorporate 2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If you must change an element within the quote to make it work grammatically, use brackets to indicate the change.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rgbClr val="008000"/>
                </a:solidFill>
              </a:rPr>
              <a:t>	Rodriguez describes his parents as “no longer [his] parents in a cultural sense” to express the alienation from his family that has resulted from his assimilation into English-speaking American culture.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Options for Integrating Quotations: #2 = attribute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smtClean="0"/>
              <a:t>Introduce a full-sentence quotation by using an attributive speech tag like “he writes,” “she claims,” and so on</a:t>
            </a:r>
            <a:r>
              <a:rPr lang="en-US" smtClean="0"/>
              <a:t>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008000"/>
                </a:solidFill>
              </a:rPr>
              <a:t>	Jacob Needleman claims, “A dream is a vision or truth, of what can be and ought to be, and a dream is a deception.”</a:t>
            </a:r>
          </a:p>
          <a:p>
            <a:pPr lvl="1" eaLnBrk="1" hangingPunct="1">
              <a:buFont typeface="Wingdings" pitchFamily="2" charset="2"/>
              <a:buNone/>
            </a:pPr>
            <a:endParaRPr lang="en-US" b="1" smtClean="0">
              <a:solidFill>
                <a:srgbClr val="008000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008000"/>
                </a:solidFill>
              </a:rPr>
              <a:t>	Elaine Pagels asks, “Whom do we include in the </a:t>
            </a:r>
            <a:r>
              <a:rPr lang="en-US" b="1" smtClean="0">
                <a:solidFill>
                  <a:schemeClr val="tx2"/>
                </a:solidFill>
              </a:rPr>
              <a:t>‘</a:t>
            </a:r>
            <a:r>
              <a:rPr lang="en-US" b="1" smtClean="0">
                <a:solidFill>
                  <a:srgbClr val="008000"/>
                </a:solidFill>
              </a:rPr>
              <a:t>American Dream’?”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Options for Integrating Quotations: a cautionary note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Do NOT use an attributive speech tag like “he writes,” “she claims,” “she argues,” “he asserts,” etc. to introduce a quote that is NOT a complete sentence.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solidFill>
                <a:srgbClr val="99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rgbClr val="990000"/>
                </a:solidFill>
              </a:rPr>
              <a:t>INCORRECT: Rodriguez writes, “My parents, who are no longer my parents in a cultural sense.”</a:t>
            </a:r>
          </a:p>
          <a:p>
            <a:pPr eaLnBrk="1" hangingPunct="1">
              <a:buFont typeface="Wingdings" pitchFamily="2" charset="2"/>
              <a:buNone/>
            </a:pPr>
            <a:endParaRPr lang="en-US" sz="2600" b="1" smtClean="0">
              <a:solidFill>
                <a:srgbClr val="008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600" b="1" smtClean="0">
                <a:solidFill>
                  <a:srgbClr val="990000"/>
                </a:solidFill>
              </a:rPr>
              <a:t>ALSO INEFFECTIVE: </a:t>
            </a:r>
            <a:r>
              <a:rPr lang="en-US" sz="2400" b="1" smtClean="0">
                <a:solidFill>
                  <a:srgbClr val="990000"/>
                </a:solidFill>
              </a:rPr>
              <a:t>Rodriguez writes, “My parents, who are no longer my parents in a cultural sense” in order to express the loss of family intimacy.</a:t>
            </a:r>
            <a:endParaRPr lang="en-US" sz="2600" b="1" smtClean="0">
              <a:solidFill>
                <a:srgbClr val="99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600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Options for Integrating Quotations: cautionary note 2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What’s the problem with following a speech tag with a non-sentence quote?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Speech verbs like say, assert, exclaim, ask, etc. take a full-sentence complement.  They “expect” a full sentence to follow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518</TotalTime>
  <Words>739</Words>
  <Application>Microsoft Office PowerPoint</Application>
  <PresentationFormat>On-screen Show (4:3)</PresentationFormat>
  <Paragraphs>121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Wingdings</vt:lpstr>
      <vt:lpstr>Network</vt:lpstr>
      <vt:lpstr>Integrating Quotations</vt:lpstr>
      <vt:lpstr>What works?</vt:lpstr>
      <vt:lpstr>How to Incorporate Sources</vt:lpstr>
      <vt:lpstr>What Works? 2</vt:lpstr>
      <vt:lpstr>Options for Integrating Quotations: #1 = Incorporate</vt:lpstr>
      <vt:lpstr>Options for Integrating Quotations: #1 = Incorporate 2</vt:lpstr>
      <vt:lpstr>Options for Integrating Quotations: #2 = attribute</vt:lpstr>
      <vt:lpstr>Options for Integrating Quotations: a cautionary note</vt:lpstr>
      <vt:lpstr>Options for Integrating Quotations: cautionary note 2</vt:lpstr>
      <vt:lpstr>Options for Integrating Quotations: cautionary note 3</vt:lpstr>
      <vt:lpstr>Options for Integrating Quotations: #3 = Use a sentence.</vt:lpstr>
      <vt:lpstr>Options for Integrating Quotations: Colon or comma?</vt:lpstr>
      <vt:lpstr>Punctuation Rules: The Basics</vt:lpstr>
      <vt:lpstr>Punctuation Rules: The Basics, 2</vt:lpstr>
      <vt:lpstr>Punctuation Rules: Commas and Periods</vt:lpstr>
      <vt:lpstr>Punctuation Rules: Colons and Semi-Colons</vt:lpstr>
      <vt:lpstr>Punctuation Rules: Question Marks, Exclamation Points, and Dashes</vt:lpstr>
      <vt:lpstr>Punctuation Rules: Question Marks, Exclamation Points, and Dashes</vt:lpstr>
      <vt:lpstr>Block Quotes: 4+ Lines</vt:lpstr>
      <vt:lpstr>Block Quotes: Usage Rules</vt:lpstr>
      <vt:lpstr>Block Quotes: Example</vt:lpstr>
      <vt:lpstr>Integrating quotations: fin!</vt:lpstr>
    </vt:vector>
  </TitlesOfParts>
  <Company>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Glass</dc:creator>
  <cp:lastModifiedBy>Maloney, Traci</cp:lastModifiedBy>
  <cp:revision>100</cp:revision>
  <dcterms:created xsi:type="dcterms:W3CDTF">2008-09-10T00:02:20Z</dcterms:created>
  <dcterms:modified xsi:type="dcterms:W3CDTF">2018-02-16T16:11:27Z</dcterms:modified>
</cp:coreProperties>
</file>